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1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9" r:id="rId2"/>
    <p:sldId id="290" r:id="rId3"/>
    <p:sldId id="373" r:id="rId4"/>
    <p:sldId id="375" r:id="rId5"/>
    <p:sldId id="380" r:id="rId6"/>
    <p:sldId id="381" r:id="rId7"/>
    <p:sldId id="367" r:id="rId8"/>
    <p:sldId id="376" r:id="rId9"/>
    <p:sldId id="377" r:id="rId10"/>
    <p:sldId id="378" r:id="rId11"/>
    <p:sldId id="382" r:id="rId12"/>
    <p:sldId id="383" r:id="rId13"/>
    <p:sldId id="379" r:id="rId14"/>
    <p:sldId id="26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L" initials="L" lastIdx="1" clrIdx="0">
    <p:extLst>
      <p:ext uri="{19B8F6BF-5375-455C-9EA6-DF929625EA0E}">
        <p15:presenceInfo xmlns:p15="http://schemas.microsoft.com/office/powerpoint/2012/main" userId="b4fb761ac43864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FC47"/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77960" autoAdjust="0"/>
  </p:normalViewPr>
  <p:slideViewPr>
    <p:cSldViewPr snapToGrid="0">
      <p:cViewPr varScale="1">
        <p:scale>
          <a:sx n="89" d="100"/>
          <a:sy n="89" d="100"/>
        </p:scale>
        <p:origin x="1674" y="84"/>
      </p:cViewPr>
      <p:guideLst>
        <p:guide orient="horz" pos="21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4-27T13:20:29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12541 2805 0,'36'0'109,"-1"0"-93,18 17-16,0 1 16,0-18-16,35 35 31,-18-35-16,-34 0-15,-1 0 16,-17 0 0,-1 0-16,1 0 15,35 0 1,-18 0 0,53 0-1,0 0 1,36 0-1,-1 0 1,-70 0 0,0 0-1,-35 0 17,17 0-32,0 0 31,-17 0-16,17 0-15,18 0 32,18 18-32,-18-18 31,0 0-15,-36 0 15,1 0-16,35 0 1,0 0 0,0 0-1,-36 0 1,1 0 31,0 0-32,-18-18 1,17 18 0,1 0 46,-1 0 1,19 0-48,17-17 1,52-19 15</inkml:trace>
  <inkml:trace contextRef="#ctx0" brushRef="#br0" timeOffset="9006.75">4798 4251 0,'17'0'172,"1"0"-141,0-18-31,-1 18 31,1 0-31,0 0 16,52 0 15,1 0-15,-54 0-16,1 0 94</inkml:trace>
  <inkml:trace contextRef="#ctx0" brushRef="#br0" timeOffset="10963.39">10142 4304 0,'18'0'62,"17"0"-46,1 0-16,69 0 16,-69 0 15,-19 0-31</inkml:trace>
  <inkml:trace contextRef="#ctx0" brushRef="#br0" timeOffset="19320.48">16051 4251 0,'0'-18'125,"36"18"-109,-36-17 0,70 17 15,-70-18 0,18 18 0,-1 0-15,1 0 0,17 0-1,-17 0 1,35 18-16,-35-1 0,17 1 31,0 0-15,-17-18-1,-1 0 1,-17 17 46,18-17-46,0 0-16,-1 0 31,1 0 16</inkml:trace>
  <inkml:trace contextRef="#ctx0" brushRef="#br0" timeOffset="20222.3">18486 4286 0,'17'0'93,"18"0"-77,-35-17-16,18 17 0,0 0 31,-1 0 32,1 0 15</inkml:trace>
  <inkml:trace contextRef="#ctx0" brushRef="#br0" timeOffset="20884.59">20867 4251 0,'0'0'0,"17"0"16,1 0-1,0 0-15,17 0 0,-35-18 16,18 18 0</inkml:trace>
  <inkml:trace contextRef="#ctx0" brushRef="#br0" timeOffset="22006.17">17321 4163 0,'18'0'109,"0"0"-93,-1 0-1,1 0 1,35 0-1,-36 0 1,1 0 0,0 0-16,-1 0 15,1 0 17,0 0-17,-1 0 16,1 0 79,0 0-95</inkml:trace>
  <inkml:trace contextRef="#ctx0" brushRef="#br0" timeOffset="26224.88">19703 4180 0,'0'-17'94,"35"-1"-78,-35 1-16,18 17 15,-1-18 17,1 18 155,-1 0-171,1 0-1</inkml:trace>
  <inkml:trace contextRef="#ctx0" brushRef="#br0" timeOffset="34300.01">2893 5486 0,'0'17'63,"17"-17"-32,-17 18-15,18 0-16,88 17 31,-36-35 0,-52 0-15,0 0 0,-1 0 15,19 0-31,17 0 31,-18 0-15,-18 0-16,1 0 47,0 0-32,-1 0 1,36 0-1,-17 0 1,16 0 0,-34 0-1,35-18-15,-18 18 32,-17 0-32,0 0 31,-1 0 16,1 0-32,0 0 1,17 0 0,0 0-1,-17 0 1,-1 0 15,19 0 0,-19 0-15,1 0 0,0 0-1,-1 0 1,1 0-1,-1 0-15,1 0 32,0 0-32,-1 0 31,1 0 16,0 0-16,-1 0-31,1-17 16</inkml:trace>
  <inkml:trace contextRef="#ctx0" brushRef="#br0" timeOffset="47351.38">2910 6826 0,'0'18'109,"18"-18"-109,17 0 16,1 0-1,105 35 16,-88-17-31,52 17 32,-87-35-32,53 0 15,-18 18 1,-36-18 0,1 0-1,-1 0 1,1 0-1,35 0 1,-18 0 0,36 0-1,-36 0 1,-17 0 0,-1 0 15,1 0 0,0 0-15,-1 0-16,19 0 15,-19 0 1,19 0 0,-19 0-1,18 0 1,-17 0-1,0 0 1,-1 0 15,1 0-15,0 0 0,35 0 15,-18-18-31,-17 18 31,-1 0-15,1 0-16,-1 0 31,1 0-31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4-27T13:45:22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2910 8837 0,'36'-18'94,"17"18"-94,0 0 15,-18 0-15,0 0 16,-17 0 0,70 18 15,-70-18-31</inkml:trace>
  <inkml:trace contextRef="#ctx0" brushRef="#br0" timeOffset="1106.64">2875 7567 0,'18'0'109,"52"0"-93,-34 0-1,17 0-15,141 0 47</inkml:trace>
  <inkml:trace contextRef="#ctx0" brushRef="#br0" timeOffset="11422.04">5627 12506 0,'17'0'79,"36"0"-79,0-18 15,0 18-15,-18-17 16,248-1 15,-54 18 0,-123 0 1,-71 0-17,-17 0-15,-1 0 31,19 0-15,211-35 0,-53 17-1,-106 18 1,-35 0 0,-36 0 93,1 0-109,0 0 16,17 0-16,18 0 15,17 0 1,54 0-1,-71 0 1,-36 0 31,1 0-31</inkml:trace>
  <inkml:trace contextRef="#ctx0" brushRef="#br0" timeOffset="16931.04">3069 10425 0,'0'-18'16,"-17"18"-1,-1 0 16,18 18-15,-18-18 15,18 17-15,0 19 15,18-1-15,-18-18-1,18-17 142,17 0-157,0 0 15,89-35 17,-89 35-32,-18-17 15,1 17 1,-18-18 31,0 0-32,0-17 1,0 0 0,0 17-1,0 0 1</inkml:trace>
  <inkml:trace contextRef="#ctx0" brushRef="#br0" timeOffset="18911.4">3704 10460 0,'0'0'0,"-17"18"31,17-1-16,-18-17 1,18 18 0,0-1-1,0 19 17,0-19-17,0 1 1,18-18-1,-18 18 48,17-18-32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22T03:49:47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18704 9803 0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4-27T13:28:37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23054 12471 0,'-18'-18'234,"18"0"-218</inkml:trace>
  <inkml:trace contextRef="#ctx0" brushRef="#br0" timeOffset="4812.35">23001 12471 0,'0'0'0,"0"-18"31,0 0-15,0 1 109,0-1-110,18 18-15,-1-18 16,1 18 78,-18-17-94,18 17 15,-18-18 1,17 18-16,1 0 15,70 0 1,-17 0 0,-1 0-1,-52 0 1,0 0 46,-1 0-62,1 0 16,-1 0-16,19 0 31,-19 0 16,19 0-31,-19 0-16,36 0 15,-35 0 64,-1 0-64,1 0 1,0 0-16,-1 0 15,1 0 32,0 0-31,-1 0 0</inkml:trace>
  <inkml:trace contextRef="#ctx0" brushRef="#br0" timeOffset="14162.18">27270 12171 0,'17'0'46,"1"0"-30,0 0 0,-1 0-16,36-18 0,-18 18 15,54-17 1,16-1 15,-87 18 0,0 0 16,-1 0-31,1 0 46,0 0-62,-1 18 16,1-18 0,0 0-1,-1 0 235,1 0-234</inkml:trace>
  <inkml:trace contextRef="#ctx0" brushRef="#br0" timeOffset="26301.1">9225 5680 0,'35'0'141,"1"0"-141,-19 0 15,72 0-15,16 0 16,107 0 0,176-18 15,-317 18 0,-54 0-15,1 0-1,0 0 1,17 0 0,-18 0-1,1 0 1,0 0 0,70 0-1,229 0 16,-228 0-31,-54 0 0,159 0 32,-53 0-17,-70 0 1,-18 0 0,70 0-1,18 0 1,141 0-1,-105 0 1,-107 0 0,-52 0-1,17 0 1,36 0 0,-36 0-1,0 0-15,71 0 16,-35 0-1,-54 0 32,36 0-31,71 0 0,-1 0-1,36 0 1,-53 0-1,-89 0 1,1 0 0,0 0-1,70-18 1,18 1 0,52-1-1,-122 18 1,-1 0-1,-17 0 17,35 0-17,70 0 1,-35 0 0,-35 0-16,-18 0 15,1 0 1,-19 0-1,19 0 1,69 0 0,19 0-1,-36 0 1,-35-17 0,-35 17-1,-1 17 16,36-17-31,0 0 32,0 0-17,0 0 1,-35 0 0,-1 18-1,19-18 1,87 0-1,-88 0 1,36 0 0,-18 0-1,-36 0 1,54 0 31,-18 0-32,-18 0 17,-17 0-1,-1 0-15,1 0-1,0 0-15,17 0 16,-17 0-1,-1 0 17,1 0-17,0 0 1,-1 0 0</inkml:trace>
  <inkml:trace contextRef="#ctx0" brushRef="#br0" timeOffset="28517.29">24130 3122 0,'18'-18'93,"35"1"-77,17-1 15,18-35 1,-70 53-32,0 0 31,-1 0 16,19 0-32,-1-17 1,-18 17 0,1 0 30,0 0 1</inkml:trace>
  <inkml:trace contextRef="#ctx0" brushRef="#br0" timeOffset="29877.43">28328 3016 0,'0'-17'79,"18"17"-64,-1 0 1,-17-18-16,18 18 31,35-18 0,-18 18 1,0 0-1,1-17-16,-19 17 1,1 0 31,0 0-47,17 0 16</inkml:trace>
  <inkml:trace contextRef="#ctx0" brushRef="#br0" timeOffset="31559.23">32579 3016 0,'18'0'156,"17"0"-125,-17 0-15,-1 0-16,1 0 16,-1 0-16,1 0 47,0 0-32,-18-17 1,17 17-16,1 0 78,-18-18-62,18 18-16,-1 0 31,1 0-31,0 0 15,-1 0 1,1 0 0,0 0 31,-1 0-32,1 0-15,-1 0 16,1 0-1,0 0 64,-1 0-64,1 0-15,0 0 16,-18-18-1,17 18-15,1 0 94</inkml:trace>
  <inkml:trace contextRef="#ctx0" brushRef="#br0" timeOffset="-131278.59">2575 10072 0,'0'0'0,"18"0"109,0 0-93,17 0-16,35 0 15,89 0 1,-18 0-16,300 0 31,-35 0 0,-159 0 1,-124 0-17,-17 0 1,194 0 0,-159 0-1,141 17 16,-105 1-15,52-18 0,53 18-1,-105-18 1,123 17 0,-106-17-1,17 18 1,-34-18-1,-19 0 1,-34 0 0,-1 0-1,54 0 1,-1 0 0,-105 0-1,17 0 16,-18 0-15,89 0 0,-71 0-1,53 0 1,18 0 0,-53 0-1,-53 0 1,35 0-1,18 0 1,88 0 0,-53 0-1,36-18 1,-72 18 0,-16 0-1,105 0 1,-18 0 15,18 0-15,0 0-1,-53 0 1,-35 0 0,17 0-1,54 0 1,-36 0-1,-53 0 1,-53 0 0,-17 0-1,35 36 1,106-19 0,-36-17-1,-17 0 16,-53 0-15,-35 0 0,17 0-1,-18 0 1,19 0-16,-19 18 16,19-18-1,-19 0 1,1 0-1,-18 35-15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22T03:49:47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18704 9803 0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4-27T13:36:30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3457 8731 0,'-17'-17'125,"-1"17"-109,0 0-16,1 0 16,-1 0-16,0 0 0,1 0 15,17 17 63,0 19-46,0-19-32,0 18 15,0-17 1,0 0 0,0-1-1,0 1 1,17 0-1,-17 35 1,0 17 0,0-17-1,0 0 1,0 70 0,0-70-1,-17 0 1,-1-17-1,18-19 1,-18 1 0,1-1-1,-1 1 1,1-18 0,-1 18 15,18-1 109,18-17-124,-1 18-16,-17 0 16,18-1-1,-18 1-15,17 0 16,1 17 0,-18-18-1,0 36 16,0 0-15,0-17 0,0-19-16,0 54 15,0-54 1,0 54 0,0-18-1,0 0 1,-18 0-1,18-18 1,-17 18 0,17-18-1,0 0 17,0 18-32,0-35 31,0 17-16,0-17 1,0 0 0,0-1-1,0 19 1,0-1 0,0-18-1,17-17 1,1 18-1</inkml:trace>
  <inkml:trace contextRef="#ctx0" brushRef="#br0" timeOffset="7712">3157 11853 0,'-17'0'62,"17"-17"-62,-18 17 16,0-18-16,1 18 15,-18 0-15,17 0 16,-35 0 0,18 0 15,17 0 0,18 88 0,-18 36-15,18-36 0,0-18-1,18-17 1,35-17 0,18 17-1,-36-18 16,0 0-31,-17 0 16,-18-17 0,17 17-1,-17 18 1,0-17 0,0 16-1,-35 1 1,-18-17-1,18-36 1,17 0 0,1 0 15,-1 0-15,0 0-16,1-18 31,-19 0-16,19 18 1,17-17 31,17 17 31,1 0-78,0 0 16,-1 17-1,1-17-15,-18 18 16,18-18 0,-18 18-1,0-1 16,0 1-31,0 0 16,0-1 0,0 1-1,0-1 1,0 1 0,0 0-1,0-1 1,0 36-1,0-17 1,0-1 0,0-17-1,0-1 17</inkml:trace>
  <inkml:trace contextRef="#ctx0" brushRef="#br0" timeOffset="12733.75">3052 14164 0,'0'0'0,"-18"0"15,0 0 1,18 18 0,-17-1-16,17 1 15,-18-18-15,18 35 16,0-17 0,0 0 30,0-1-14,0 1-17,0-1-15,18 19 16,-1 17 0,-17-18 15,18 0-16,-18-17 1,0-1 0,0 1 15,-18-18-15,1 0-1,-1 18 1,-17-18-16,-1 35 15,19-35 1,-1 0 0,36 18 124,-18-1-124,17 1 0,-17 0-1,0-1 1,0 1-16,0-1 15,18 1 1,-18 0 0,0 35-1,0 0 1,18-1 0,-18-34-1,0 0 16,0-1 1,17 1-17,-17 0 32</inkml:trace>
  <inkml:trace contextRef="#ctx0" brushRef="#br0" timeOffset="23150.06">7479 11042 0,'18'0'78,"34"-18"-47,-34 18-15,17 18-16,124 35 31,18-18 16,-54-35-16,-88 0-15,1 0 0,-19 0-16,18 0 15,-17 0 1,0 0-1,-1 0 1,1 0 0,17 0-1,-17 0 1,17 0 0,-17 0 15,-1 0 0,19 0-15,-19 0-1,72 0 1,-37 0-16,-16 0 16,17 0-1,0 0 1,35 0-1,18 0 1,-1 0 0,37 0 15,-89 0-31,-1 0 16,1 0-1,0 0 16,-35 0-15,17 0 0,-17 0 15,-1 0 0,54 0-15,-18 0-1,0-18 1,-18 18 0,-17 0-1,17 0 1,18 0 0,35 0-1,-70 0 1,17 0-1,-17 0 1,-1 0 0,1 0 15,0 0-15,-1 0 15,19 0 16,-19 0-47,1 0 15,88 0 1,-1 0 0,-87 0-1,0 0 16</inkml:trace>
  <inkml:trace contextRef="#ctx0" brushRef="#br0" timeOffset="36548.87">8361 6967 0,'17'0'15,"19"0"1,-1 0-16,18 0 15,0 0-15,17-17 16,-17 17-16,0-18 16,71 0-16,-71 1 15,0 17-15,-1 0 16,-16 0 15,-19 0 16,19 0 0,52-18-31,0 1-1,-35-1 1,-35 18-1</inkml:trace>
  <inkml:trace contextRef="#ctx0" brushRef="#br0" timeOffset="38049.72">8184 10442 0,'18'0'46,"17"0"-30,18 0-16,18-17 16,158-1-1,-105 0-15,140-17 32,-17 0-1,-194 35 0,-35 0 63,17 0-79,-17 0 1,-1 0-16,1 0 63,0 17-48,-1-17-15,1 0 16,-1 0-1,1 0 17,-18 18-32,18-18 0,-18 18 15</inkml:trace>
  <inkml:trace contextRef="#ctx0" brushRef="#br0" timeOffset="65224.55">7391 11007 0,'0'-18'391,"17"18"-376,54 0 1,-36 0 0,89 0-1,-89 0 1,18 0-1,53 0 17,-71 18-1,36-18 0,-19 0-15,1 17-16,-35-17 15,35 0 1,-35 18 0,-1-18-16,1 0 31,17 18-15,18-1-1,-18-17 16,36 18-15,-18-1 0,-18-17-1,18 0 1,35 36 0,-53-36-16,-17 0 15,17 17 1,-17-17-1,0 0 1,-1 0 0,1 0-1,0 18 1,-1-18 0,1 0 15,17 18-16,-17-18 1,35 17 0,-18-17-1,-17 0 1,17 0 0,-18 0-1,36 0 1,36 0-1,-36 0 1,-18 0 0,0 0-1,-17 0 1,-1 0 0,36 0 15,-35 0-16,17 0 1,-17 0-16,-1 0 16,1 0-1,17 0 1,-17 0 0,0 0-1,17 0 1,-17 0-1,-18 18-15,17-18 16,1 18 0,17-18-1,0 0 1,-17 17 0,17-17 30,-17 0-30,35 0 0,-18 0-1,0 0 1,-17 0 0,0 0-1,-1 0 1,19 0-1,-1 18 1,-17-18 0,-1 0 15,1 0-15,-1 0-1,1 0 16,0 0-15,17 0 0,-17 0-1,-1 0 1,1 0 0,17 0-1,-17 0 48,17 0-48,-17 0-15,17 0 16,0 0 0,-17 0 46,0 0-46,17 0-1,-17 0 110,-1 0-62,1-18-63,17 1 15,-17-1-15,17 18 16,-17 0 0,-18-18 15</inkml:trace>
  <inkml:trace contextRef="#ctx0" brushRef="#br0" timeOffset="68165.05">7479 11183 0,'35'0'78,"-17"0"-62,17 0-16,-17 0 16,17 0-16,-17 0 15,70 0 16,18 0 1,-36 0-17,-17 0 1,-35-18 0,-1 18-16,19 0 31,34 0-16,18 0 1,36 0 0,17-17-1,-35 17 1,-36 0 0,-34 0-1,-19 0 1,36 0-1,0 0 1,53 0 0,-18 0-1,-35 0 1,35 0 0,-35 0-1,-17 17 1,16-17-16,54 0 15,-35 0 1,-36 0 0,-17 0-1,17 0 1,0 0 0,18 0-1,35 0 1,-17 0-1,-36 0 1,-17 0 0,52 0-1,-17 0 1,36 0 15,-54 0-15,-18 0-1,1 0 1,0 0 15,17 0-15,0 0 0,-17 0-16,70 0 15,-53 0 1,-17 0-1,0 0 1,17 0 0,-17 18-1,-1-18 1,19 0 0,-19 0 30,1 0 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22T03:49:47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18704 9803 0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22T03:49:47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18704 9803 0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22T03:49:47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18704 9803 0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4-27T13:41:40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1217 13247 0,'0'17'78,"0"1"-78,18 0 16,-1-1-1,19-17-15,-1 0 16,35 0-16,160 0 31,17-17 1,-230 17-17,1 0 1,0 0-1,35 0 1,-18 0 0,35 0 15,-52 0-15,0 0-1,-1 0 1,-17 17 15,36 1-15,16 0-1,72-1 1,-36-17 0,0 0-1,-52 0 1,-19 0-1,19 0 1,16-17 0,1 17-1,18 0 1,-53-18 0,-1 18 15,1 0 16,35 0-47,-36-18 15,1 18 1,0 0 0,-1 0 30,1 0-30,0 0 0,-1 0-16,36 0 15,-18 0-15,36 0 16,0 0 15,-54 0-15,1 0-1</inkml:trace>
  <inkml:trace contextRef="#ctx0" brushRef="#br0" timeOffset="2736.17">1570 12294 0,'0'-17'94,"0"-1"-94,35 0 15,0 1-15,18 17 16,88-36 15,-35 54 0,-70 0-15,105-1 15,-53 1-15,-18 0-1,1-18 1,-53 0 0,-1 17 46,19-17-46,-1 18-1,-18 0-15,19-1 16,-1 1 0,0-18-1,36 0 1,-1 0 15,-52 0-15,0 0 62,-1 0-62,1 0-1,0 0 1,-18-18-1,17 18 1,-17-17 0,18 17 15</inkml:trace>
  <inkml:trace contextRef="#ctx0" brushRef="#br0" timeOffset="134050.73">25523 12277 0,'36'0'140,"17"0"-124,35 0-16,18 0 16,0 0-16,-18 0 15,0-18-15,-18 0 0,-17 18 16,0-17 0,18 17 15,88 35 0,-36-35 0,-105 0-15,-1 0 15,1 0-31,35 0 16,35 0-1,0 0 1,-52 0 0,-19 0 46,1 0-46,0 0-1,-1 0 32,1 0-31,17 0-16,89 0 31,-36 0-15,-53-18-1,-17 18 1,-1 0 31,19 0-47,-19 0 16,18 0-1,-17 0 1,35 0-1,18 0 1,17 0 0,18 0-1,-53 0 17</inkml:trace>
  <inkml:trace contextRef="#ctx0" brushRef="#br0" timeOffset="135077.47">27817 12259 0,'35'0'125,"-18"0"-125,19 0 15,17-18 1,-36 18 0,19-17 15</inkml:trace>
  <inkml:trace contextRef="#ctx0" brushRef="#br0" timeOffset="136021.1">27834 12206 0,'18'-18'156,"-1"18"-140,1 0-16,17-17 15,-17-1 1,0 18-16,-1 0 31,1 0 79</inkml:trace>
  <inkml:trace contextRef="#ctx0" brushRef="#br0" timeOffset="143673.38">27852 11518 0,'17'0'125,"1"0"-110,17 0-15,18 0 32,-17 0-17,-1-17 1,-18 17-1,1 0 1,0-18 0,-1 18-1,36-18 1,-35 1 0,0 17-1,-1 0 1</inkml:trace>
  <inkml:trace contextRef="#ctx0" brushRef="#br0" timeOffset="146472.18">29175 12894 0,'17'0'125,"1"0"-109,0 0-16,17 0 0,71 0 31,53 0 0,-89-18 1,-17 18-1,18 0-16,-1 0 1,-35 0 0,36 0-16,-1-17 31,-17 17-31,53-18 31,-18 0-15,-17 18-1,0-17 1,17 17 0,-18 0-1,18-18 1,-70 18 0</inkml:trace>
  <inkml:trace contextRef="#ctx0" brushRef="#br0" timeOffset="151503.57">20126 13670 0,'35'-18'63,"1"1"-48,16 17-15,19 0 16,52-18-16,72-17 16,69 17 15,-140 1 0,-89-1-15,71 18-1,-18 0 17,-71 0-17,1 0 32,17-18-31,-17 18-16,0 0 15,-1 0 1</inkml:trace>
  <inkml:trace contextRef="#ctx0" brushRef="#br0" timeOffset="182755.8">28734 10866 0,'17'0'187,"1"0"-171,0 0 0,-1 0 77,1-18-77,0 18-16,17 0 16,88-35 15,-105 35 78,0 0-77,-1 0-1,1 0 63,0 0-79,-1 0 16,1 0 63,-1 0-78,1 0-1,-18 17-15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22T03:49:47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18704 9803 0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189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804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829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195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186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160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7482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793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161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76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09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customXml" Target="../ink/ink7.xml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30.png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1.xml"/><Relationship Id="rId5" Type="http://schemas.openxmlformats.org/officeDocument/2006/relationships/image" Target="../media/image16.png"/><Relationship Id="rId15" Type="http://schemas.openxmlformats.org/officeDocument/2006/relationships/customXml" Target="../ink/ink2.xml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25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883285" y="137785"/>
              <a:ext cx="4134485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35" y="1450358"/>
            <a:ext cx="122033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PROP: Pre-training with Representative Words Prediction for Ad-hoc Retrieval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2021_WSDM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br>
              <a:rPr lang="en-US" altLang="zh-CN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altLang="zh-CN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41509" y="6102687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Reported by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Lele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06620" y="6133465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2021.04.26  •  Chong 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F7C9654-41A1-455D-9B6A-C876980B3CA6}"/>
              </a:ext>
            </a:extLst>
          </p:cNvPr>
          <p:cNvSpPr txBox="1"/>
          <p:nvPr/>
        </p:nvSpPr>
        <p:spPr>
          <a:xfrm>
            <a:off x="1380772" y="2843483"/>
            <a:ext cx="95242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Xinyu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Jiafeng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Guo,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Ruqing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Zhang, Yixing Fan, Xiang Ji and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Xueqi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Cheng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 Key Lab of Network Data Science and Technology, Institute of Computing Technology,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Chinese Academy of Sciences, Beijing, China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Chinese Academy of Sciences, Beijing, China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{maxinyu17g,guojiafeng,zhangruqing,fanyixing,jixiang19s,cxq}@ict.ac.cn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3631420-FE5E-4C25-9FF2-367F6105AA3C}"/>
              </a:ext>
            </a:extLst>
          </p:cNvPr>
          <p:cNvSpPr txBox="1"/>
          <p:nvPr/>
        </p:nvSpPr>
        <p:spPr>
          <a:xfrm>
            <a:off x="3703264" y="5536061"/>
            <a:ext cx="6212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: https://github.com/Albert-Ma/PROP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560" y="242648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A283AE6B-E918-407B-ACF3-6F85787AFEB9}"/>
                  </a:ext>
                </a:extLst>
              </p14:cNvPr>
              <p14:cNvContentPartPr/>
              <p14:nvPr/>
            </p14:nvContentPartPr>
            <p14:xfrm>
              <a:off x="6733440" y="3529080"/>
              <a:ext cx="360" cy="36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A283AE6B-E918-407B-ACF3-6F85787AFE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4080" y="351972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82D07D1-92EF-4565-BD1C-1B3DEBAF9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06" y="1608593"/>
            <a:ext cx="9649610" cy="2080453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94CE8E4-F7D9-41FA-A731-CB4732448CCF}"/>
              </a:ext>
            </a:extLst>
          </p:cNvPr>
          <p:cNvCxnSpPr/>
          <p:nvPr/>
        </p:nvCxnSpPr>
        <p:spPr>
          <a:xfrm>
            <a:off x="4873214" y="2807746"/>
            <a:ext cx="591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D6CC86C-E851-4668-9C5A-B5EDDF167CCB}"/>
              </a:ext>
            </a:extLst>
          </p:cNvPr>
          <p:cNvCxnSpPr/>
          <p:nvPr/>
        </p:nvCxnSpPr>
        <p:spPr>
          <a:xfrm>
            <a:off x="7616414" y="2818503"/>
            <a:ext cx="5916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FBD458D-7EC1-4513-99C5-68C34504B754}"/>
              </a:ext>
            </a:extLst>
          </p:cNvPr>
          <p:cNvCxnSpPr/>
          <p:nvPr/>
        </p:nvCxnSpPr>
        <p:spPr>
          <a:xfrm>
            <a:off x="4873214" y="2807746"/>
            <a:ext cx="5916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28A39C6-B3B9-4D88-BD41-7DF92C2C1C89}"/>
              </a:ext>
            </a:extLst>
          </p:cNvPr>
          <p:cNvCxnSpPr/>
          <p:nvPr/>
        </p:nvCxnSpPr>
        <p:spPr>
          <a:xfrm>
            <a:off x="5772511" y="2818503"/>
            <a:ext cx="591671" cy="0"/>
          </a:xfrm>
          <a:prstGeom prst="line">
            <a:avLst/>
          </a:prstGeom>
          <a:ln w="19050">
            <a:solidFill>
              <a:srgbClr val="34FC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4ABEDE5-5BB7-4AA2-B76A-0D59B9F7CC00}"/>
              </a:ext>
            </a:extLst>
          </p:cNvPr>
          <p:cNvCxnSpPr/>
          <p:nvPr/>
        </p:nvCxnSpPr>
        <p:spPr>
          <a:xfrm>
            <a:off x="6654638" y="2818503"/>
            <a:ext cx="591671" cy="0"/>
          </a:xfrm>
          <a:prstGeom prst="line">
            <a:avLst/>
          </a:prstGeom>
          <a:ln w="19050">
            <a:solidFill>
              <a:srgbClr val="34FC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A4E563A-524F-4A7D-A493-9427DF075E8A}"/>
              </a:ext>
            </a:extLst>
          </p:cNvPr>
          <p:cNvCxnSpPr/>
          <p:nvPr/>
        </p:nvCxnSpPr>
        <p:spPr>
          <a:xfrm>
            <a:off x="8365104" y="2818503"/>
            <a:ext cx="591671" cy="0"/>
          </a:xfrm>
          <a:prstGeom prst="line">
            <a:avLst/>
          </a:prstGeom>
          <a:ln w="19050">
            <a:solidFill>
              <a:srgbClr val="34FC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95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560" y="242648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A283AE6B-E918-407B-ACF3-6F85787AFEB9}"/>
                  </a:ext>
                </a:extLst>
              </p14:cNvPr>
              <p14:cNvContentPartPr/>
              <p14:nvPr/>
            </p14:nvContentPartPr>
            <p14:xfrm>
              <a:off x="6733440" y="3529080"/>
              <a:ext cx="360" cy="36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A283AE6B-E918-407B-ACF3-6F85787AFE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4080" y="351972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CDA2F443-9720-4D06-93BE-9804DD846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360" y="2152389"/>
            <a:ext cx="5501097" cy="27533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E658A2E-8FBB-4BB5-9131-D39099100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594" y="2152389"/>
            <a:ext cx="5358672" cy="2753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8E58AC3D-27E3-4141-B02D-C7192601081B}"/>
                  </a:ext>
                </a:extLst>
              </p14:cNvPr>
              <p14:cNvContentPartPr/>
              <p14:nvPr/>
            </p14:nvContentPartPr>
            <p14:xfrm>
              <a:off x="438120" y="3892680"/>
              <a:ext cx="10585800" cy="1028880"/>
            </p14:xfrm>
          </p:contentPart>
        </mc:Choice>
        <mc:Fallback xmlns=""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8E58AC3D-27E3-4141-B02D-C719260108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8760" y="3883320"/>
                <a:ext cx="10604520" cy="10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398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560" y="242648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A283AE6B-E918-407B-ACF3-6F85787AFEB9}"/>
                  </a:ext>
                </a:extLst>
              </p14:cNvPr>
              <p14:cNvContentPartPr/>
              <p14:nvPr/>
            </p14:nvContentPartPr>
            <p14:xfrm>
              <a:off x="6733440" y="3529080"/>
              <a:ext cx="360" cy="36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A283AE6B-E918-407B-ACF3-6F85787AFE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4080" y="351972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628FD0E-064C-4CAD-A59F-2B6964E55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09" y="1828805"/>
            <a:ext cx="10875981" cy="2980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83461D92-2B0D-421E-AA50-07821977F359}"/>
                  </a:ext>
                </a:extLst>
              </p14:cNvPr>
              <p14:cNvContentPartPr/>
              <p14:nvPr/>
            </p14:nvContentPartPr>
            <p14:xfrm>
              <a:off x="1035000" y="2724120"/>
              <a:ext cx="1689480" cy="1778400"/>
            </p14:xfrm>
          </p:contentPart>
        </mc:Choice>
        <mc:Fallback xmlns=""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83461D92-2B0D-421E-AA50-07821977F3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5640" y="2714760"/>
                <a:ext cx="1708200" cy="179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499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560" y="242648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Conclusion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A283AE6B-E918-407B-ACF3-6F85787AFEB9}"/>
                  </a:ext>
                </a:extLst>
              </p14:cNvPr>
              <p14:cNvContentPartPr/>
              <p14:nvPr/>
            </p14:nvContentPartPr>
            <p14:xfrm>
              <a:off x="6733440" y="3529080"/>
              <a:ext cx="360" cy="36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A283AE6B-E918-407B-ACF3-6F85787AFE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4080" y="35197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2F13D0FE-D494-42B1-A708-CD47804626FA}"/>
              </a:ext>
            </a:extLst>
          </p:cNvPr>
          <p:cNvSpPr txBox="1"/>
          <p:nvPr/>
        </p:nvSpPr>
        <p:spPr>
          <a:xfrm>
            <a:off x="1086211" y="1797784"/>
            <a:ext cx="103056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paper, we have proposed PROP, a new pre-training method tailed for ad-hoc retrieval.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key idea is to pre-train the Transformer model to predict the pairwise preference between the two sets of words given a document, jointly with the MLM objective.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1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74750" y="999005"/>
            <a:ext cx="10515600" cy="4859989"/>
          </a:xfrm>
        </p:spPr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Thanks!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305" y="18700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组合 2"/>
          <p:cNvGrpSpPr/>
          <p:nvPr/>
        </p:nvGrpSpPr>
        <p:grpSpPr>
          <a:xfrm>
            <a:off x="5426075" y="1804035"/>
            <a:ext cx="3657600" cy="2936240"/>
            <a:chOff x="8545" y="2617"/>
            <a:chExt cx="5760" cy="4624"/>
          </a:xfrm>
        </p:grpSpPr>
        <p:sp>
          <p:nvSpPr>
            <p:cNvPr id="23" name="文本框 22"/>
            <p:cNvSpPr txBox="1"/>
            <p:nvPr/>
          </p:nvSpPr>
          <p:spPr>
            <a:xfrm>
              <a:off x="8545" y="6320"/>
              <a:ext cx="4024" cy="9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3. Conclusion</a:t>
              </a:r>
            </a:p>
          </p:txBody>
        </p:sp>
        <p:sp>
          <p:nvSpPr>
            <p:cNvPr id="31" name="文本框 22"/>
            <p:cNvSpPr txBox="1"/>
            <p:nvPr/>
          </p:nvSpPr>
          <p:spPr>
            <a:xfrm>
              <a:off x="8545" y="4520"/>
              <a:ext cx="4456" cy="9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2. Experiments</a:t>
              </a:r>
            </a:p>
          </p:txBody>
        </p:sp>
        <p:sp>
          <p:nvSpPr>
            <p:cNvPr id="21" name="文本框 21"/>
            <p:cNvSpPr txBox="1"/>
            <p:nvPr/>
          </p:nvSpPr>
          <p:spPr>
            <a:xfrm>
              <a:off x="8545" y="2617"/>
              <a:ext cx="5760" cy="9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1.</a:t>
              </a:r>
              <a:r>
                <a:rPr lang="en-US" altLang="zh-CN" sz="3200" dirty="0"/>
                <a:t> </a:t>
              </a: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Introduction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883285" y="137785"/>
            <a:ext cx="413448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Chongqing University of Technology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175" y="132119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B405266-F17A-40BB-9416-0DD50ED2CB21}"/>
              </a:ext>
            </a:extLst>
          </p:cNvPr>
          <p:cNvSpPr txBox="1"/>
          <p:nvPr/>
        </p:nvSpPr>
        <p:spPr>
          <a:xfrm>
            <a:off x="589175" y="1060584"/>
            <a:ext cx="1039044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 have shown great success when fine-tuned on information retrieval (IR).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pre-training objectives tailored for ad-hoc retrieval have not been well explored.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work has demonstrated that using a pre-training objective that more closely resembles the downstream task leads to better performance. 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7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175" y="132119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Methods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F87CF6-1CA2-45AE-846D-E043875E0A34}"/>
              </a:ext>
            </a:extLst>
          </p:cNvPr>
          <p:cNvSpPr txBox="1"/>
          <p:nvPr/>
        </p:nvSpPr>
        <p:spPr>
          <a:xfrm>
            <a:off x="0" y="643618"/>
            <a:ext cx="10800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query is generated as the piece of text representative of the “ideal” document.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CD22E86-64CE-4501-965B-4F18827070C2}"/>
              </a:ext>
            </a:extLst>
          </p:cNvPr>
          <p:cNvSpPr txBox="1"/>
          <p:nvPr/>
        </p:nvSpPr>
        <p:spPr>
          <a:xfrm>
            <a:off x="0" y="1195391"/>
            <a:ext cx="7949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Pre-training task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: 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representative words prediction (ROP) task.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8F0E687-DC7B-45D0-8F4B-B20DC730E9FC}"/>
              </a:ext>
            </a:extLst>
          </p:cNvPr>
          <p:cNvSpPr txBox="1"/>
          <p:nvPr/>
        </p:nvSpPr>
        <p:spPr>
          <a:xfrm>
            <a:off x="1043492" y="3091941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Document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B0A4B11-BFDD-4F0E-956D-F1418D01C873}"/>
              </a:ext>
            </a:extLst>
          </p:cNvPr>
          <p:cNvSpPr/>
          <p:nvPr/>
        </p:nvSpPr>
        <p:spPr>
          <a:xfrm>
            <a:off x="1043492" y="3091941"/>
            <a:ext cx="122020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413B11D-C5B5-483B-A0BF-2636D527EAA3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263698" y="3276607"/>
            <a:ext cx="31366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1276E71-1570-4F71-9907-9A036B02B5B1}"/>
              </a:ext>
            </a:extLst>
          </p:cNvPr>
          <p:cNvSpPr txBox="1"/>
          <p:nvPr/>
        </p:nvSpPr>
        <p:spPr>
          <a:xfrm>
            <a:off x="2890999" y="281494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sampling</a:t>
            </a:r>
            <a:endParaRPr lang="zh-CN" altLang="en-US" dirty="0">
              <a:solidFill>
                <a:srgbClr val="000000"/>
              </a:solidFill>
              <a:latin typeface="LinLibertine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4727FDA-BE24-4338-A5C4-647B4955E19A}"/>
              </a:ext>
            </a:extLst>
          </p:cNvPr>
          <p:cNvSpPr txBox="1"/>
          <p:nvPr/>
        </p:nvSpPr>
        <p:spPr>
          <a:xfrm>
            <a:off x="2345265" y="3276607"/>
            <a:ext cx="316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with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 document language model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8324035-1C54-4875-8EEF-0B369B8F3C5F}"/>
              </a:ext>
            </a:extLst>
          </p:cNvPr>
          <p:cNvSpPr txBox="1"/>
          <p:nvPr/>
        </p:nvSpPr>
        <p:spPr>
          <a:xfrm>
            <a:off x="6081824" y="2713273"/>
            <a:ext cx="122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Word set A</a:t>
            </a:r>
            <a:endParaRPr lang="zh-CN" altLang="en-US" dirty="0">
              <a:solidFill>
                <a:srgbClr val="000000"/>
              </a:solidFill>
              <a:latin typeface="LinLibertine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612A54B-F3CC-4C20-92EF-E162DB86EFA0}"/>
              </a:ext>
            </a:extLst>
          </p:cNvPr>
          <p:cNvSpPr txBox="1"/>
          <p:nvPr/>
        </p:nvSpPr>
        <p:spPr>
          <a:xfrm>
            <a:off x="6096000" y="3396536"/>
            <a:ext cx="121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Word set B</a:t>
            </a:r>
            <a:endParaRPr lang="zh-CN" altLang="en-US" dirty="0">
              <a:solidFill>
                <a:srgbClr val="000000"/>
              </a:solidFill>
              <a:latin typeface="LinLibertine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56A0340-E901-4ED0-B945-9A4970CCD052}"/>
              </a:ext>
            </a:extLst>
          </p:cNvPr>
          <p:cNvSpPr/>
          <p:nvPr/>
        </p:nvSpPr>
        <p:spPr>
          <a:xfrm>
            <a:off x="6092185" y="2713273"/>
            <a:ext cx="122020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5785D2D-CCE3-4BA4-8525-E9AA684AE289}"/>
              </a:ext>
            </a:extLst>
          </p:cNvPr>
          <p:cNvSpPr/>
          <p:nvPr/>
        </p:nvSpPr>
        <p:spPr>
          <a:xfrm>
            <a:off x="6092185" y="3406064"/>
            <a:ext cx="122020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C9FD1BB-A482-42F0-B782-9FB1721C6B88}"/>
              </a:ext>
            </a:extLst>
          </p:cNvPr>
          <p:cNvSpPr/>
          <p:nvPr/>
        </p:nvSpPr>
        <p:spPr>
          <a:xfrm>
            <a:off x="5701553" y="2000927"/>
            <a:ext cx="1904103" cy="1979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0956072-BABA-430E-AF15-D3FBF33AE930}"/>
              </a:ext>
            </a:extLst>
          </p:cNvPr>
          <p:cNvSpPr txBox="1"/>
          <p:nvPr/>
        </p:nvSpPr>
        <p:spPr>
          <a:xfrm>
            <a:off x="3225610" y="556248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LinLibertineT"/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82F6F33-D601-4F0D-B39B-E936AEB1EBF7}"/>
              </a:ext>
            </a:extLst>
          </p:cNvPr>
          <p:cNvSpPr txBox="1"/>
          <p:nvPr/>
        </p:nvSpPr>
        <p:spPr>
          <a:xfrm>
            <a:off x="1043492" y="4997346"/>
            <a:ext cx="6196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Transformer</a:t>
            </a:r>
            <a:endParaRPr lang="zh-CN" altLang="en-US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ECBF89B3-7867-40C2-804F-C66E8E4892A3}"/>
              </a:ext>
            </a:extLst>
          </p:cNvPr>
          <p:cNvSpPr/>
          <p:nvPr/>
        </p:nvSpPr>
        <p:spPr>
          <a:xfrm>
            <a:off x="1043492" y="4987725"/>
            <a:ext cx="122020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C93BF651-A2EE-4E0E-B4E6-B1E68C70D28C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263698" y="5148616"/>
            <a:ext cx="4856410" cy="43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0CBFA12E-7254-4E1D-8430-34246656E94E}"/>
              </a:ext>
            </a:extLst>
          </p:cNvPr>
          <p:cNvSpPr txBox="1"/>
          <p:nvPr/>
        </p:nvSpPr>
        <p:spPr>
          <a:xfrm>
            <a:off x="2466806" y="5191633"/>
            <a:ext cx="445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with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 ROP(</a:t>
            </a:r>
            <a:r>
              <a:rPr lang="en-US" altLang="zh-CN" dirty="0">
                <a:solidFill>
                  <a:srgbClr val="FF0000"/>
                </a:solidFill>
                <a:latin typeface="LinLibertineT"/>
              </a:rPr>
              <a:t>by P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LinLibertineT"/>
              </a:rPr>
              <a:t>seudo </a:t>
            </a:r>
            <a:r>
              <a:rPr lang="en-US" altLang="zh-CN" dirty="0">
                <a:solidFill>
                  <a:srgbClr val="FF0000"/>
                </a:solidFill>
                <a:latin typeface="LinLibertineT"/>
              </a:rPr>
              <a:t>Q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LinLibertineT"/>
              </a:rPr>
              <a:t>uery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) &amp; MLM objective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40B91E2-6C6B-4362-A7D0-990F2B9FEC72}"/>
              </a:ext>
            </a:extLst>
          </p:cNvPr>
          <p:cNvSpPr txBox="1"/>
          <p:nvPr/>
        </p:nvSpPr>
        <p:spPr>
          <a:xfrm>
            <a:off x="3435373" y="4779284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Pre-training</a:t>
            </a:r>
            <a:endParaRPr lang="zh-CN" altLang="en-US" dirty="0">
              <a:solidFill>
                <a:srgbClr val="000000"/>
              </a:solidFill>
              <a:latin typeface="LinLibertine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C1A9CC5-A2EA-49BB-A03F-D2BE2D4CE394}"/>
              </a:ext>
            </a:extLst>
          </p:cNvPr>
          <p:cNvSpPr txBox="1"/>
          <p:nvPr/>
        </p:nvSpPr>
        <p:spPr>
          <a:xfrm>
            <a:off x="7120108" y="496395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PROP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225A610-7F75-4A38-A786-F5C747019DEB}"/>
              </a:ext>
            </a:extLst>
          </p:cNvPr>
          <p:cNvSpPr txBox="1"/>
          <p:nvPr/>
        </p:nvSpPr>
        <p:spPr>
          <a:xfrm>
            <a:off x="5789624" y="2152659"/>
            <a:ext cx="160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LinLibertineT"/>
              </a:rPr>
              <a:t> P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LinLibertineT"/>
              </a:rPr>
              <a:t>seudo </a:t>
            </a:r>
            <a:r>
              <a:rPr lang="en-US" altLang="zh-CN" dirty="0">
                <a:solidFill>
                  <a:srgbClr val="FF0000"/>
                </a:solidFill>
                <a:latin typeface="LinLibertineT"/>
              </a:rPr>
              <a:t>Q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LinLibertineT"/>
              </a:rPr>
              <a:t>uery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3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175" y="132119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Methods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F87CF6-1CA2-45AE-846D-E043875E0A34}"/>
              </a:ext>
            </a:extLst>
          </p:cNvPr>
          <p:cNvSpPr txBox="1"/>
          <p:nvPr/>
        </p:nvSpPr>
        <p:spPr>
          <a:xfrm>
            <a:off x="0" y="643618"/>
            <a:ext cx="1080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Word Sets Sampling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79BDA23-8665-4FD5-9C1B-E00217E0E818}"/>
                  </a:ext>
                </a:extLst>
              </p:cNvPr>
              <p:cNvSpPr txBox="1"/>
              <p:nvPr/>
            </p:nvSpPr>
            <p:spPr>
              <a:xfrm>
                <a:off x="86060" y="1321192"/>
                <a:ext cx="98324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0000"/>
                    </a:solidFill>
                    <a:latin typeface="LinLibertineT"/>
                  </a:rPr>
                  <a:t>S</a:t>
                </a:r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LinLibertineT"/>
                  </a:rPr>
                  <a:t>imulating the varied </a:t>
                </a:r>
                <a:r>
                  <a:rPr lang="en-US" altLang="zh-CN" sz="1600" b="1" dirty="0">
                    <a:solidFill>
                      <a:srgbClr val="000000"/>
                    </a:solidFill>
                    <a:effectLst/>
                    <a:latin typeface="LinLibertineT"/>
                  </a:rPr>
                  <a:t>query length </a:t>
                </a:r>
                <a:r>
                  <a:rPr lang="en-US" altLang="zh-CN" sz="1600" dirty="0">
                    <a:solidFill>
                      <a:srgbClr val="000000"/>
                    </a:solidFill>
                    <a:effectLst/>
                    <a:latin typeface="LinLibertineT"/>
                  </a:rPr>
                  <a:t>in practice : </a:t>
                </a:r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LinLibertineT"/>
                  </a:rPr>
                  <a:t>sampling a positive integer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79BDA23-8665-4FD5-9C1B-E00217E0E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0" y="1321192"/>
                <a:ext cx="9832489" cy="369332"/>
              </a:xfrm>
              <a:prstGeom prst="rect">
                <a:avLst/>
              </a:prstGeom>
              <a:blipFill>
                <a:blip r:embed="rId3"/>
                <a:stretch>
                  <a:fillRect l="-37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2272D5A-FD42-4788-A649-1D0A551978CC}"/>
                  </a:ext>
                </a:extLst>
              </p:cNvPr>
              <p:cNvSpPr txBox="1"/>
              <p:nvPr/>
            </p:nvSpPr>
            <p:spPr>
              <a:xfrm>
                <a:off x="86060" y="2765984"/>
                <a:ext cx="114461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0000"/>
                    </a:solidFill>
                    <a:latin typeface="LinLibertineT"/>
                  </a:rPr>
                  <a:t>Sampling a pair of </a:t>
                </a:r>
                <a:r>
                  <a:rPr lang="en-US" altLang="zh-CN" b="1" dirty="0">
                    <a:solidFill>
                      <a:srgbClr val="000000"/>
                    </a:solidFill>
                    <a:latin typeface="LinLibertineT"/>
                  </a:rPr>
                  <a:t>word sets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LinLibertineT"/>
                  </a:rPr>
                  <a:t> and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LinLibertineT"/>
                  </a:rPr>
                  <a:t> with the same size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zh-CN" altLang="en-US" dirty="0">
                    <a:solidFill>
                      <a:srgbClr val="000000"/>
                    </a:solidFill>
                    <a:latin typeface="LinLibertineT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LinLibertineT"/>
                  </a:rPr>
                  <a:t>in paral</a:t>
                </a:r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LinLibertineT"/>
                  </a:rPr>
                  <a:t>lel according to the document language model.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2272D5A-FD42-4788-A649-1D0A55197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0" y="2765984"/>
                <a:ext cx="11446139" cy="369332"/>
              </a:xfrm>
              <a:prstGeom prst="rect">
                <a:avLst/>
              </a:prstGeom>
              <a:blipFill>
                <a:blip r:embed="rId4"/>
                <a:stretch>
                  <a:fillRect l="-31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E23803A7-24AF-4855-9E27-F024BFEA38AD}"/>
              </a:ext>
            </a:extLst>
          </p:cNvPr>
          <p:cNvSpPr txBox="1"/>
          <p:nvPr/>
        </p:nvSpPr>
        <p:spPr>
          <a:xfrm>
            <a:off x="86060" y="3427343"/>
            <a:ext cx="9832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Computing the likelihood of each set.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48E58DF-B7AA-45FC-85BE-E2078C934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321" y="4329071"/>
            <a:ext cx="3656591" cy="11316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F27FD01-FAD6-418C-A380-0B8E3C35B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706" y="1906434"/>
            <a:ext cx="2207616" cy="59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0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175" y="132119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Methods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E0AE3A5-9E99-4FBA-8E8D-83967CB920DB}"/>
              </a:ext>
            </a:extLst>
          </p:cNvPr>
          <p:cNvSpPr txBox="1"/>
          <p:nvPr/>
        </p:nvSpPr>
        <p:spPr>
          <a:xfrm>
            <a:off x="11262" y="578945"/>
            <a:ext cx="1080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Words Prediction (ROP).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F3E12B4-505D-4228-BA1C-DE171EDA8758}"/>
              </a:ext>
            </a:extLst>
          </p:cNvPr>
          <p:cNvSpPr txBox="1"/>
          <p:nvPr/>
        </p:nvSpPr>
        <p:spPr>
          <a:xfrm>
            <a:off x="108081" y="1210779"/>
            <a:ext cx="6196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The word set </a:t>
            </a:r>
            <a:r>
              <a:rPr lang="zh-CN" altLang="en-US" dirty="0">
                <a:solidFill>
                  <a:srgbClr val="000000"/>
                </a:solidFill>
                <a:latin typeface="LinLibertineT"/>
              </a:rPr>
              <a:t>𝑆 </a:t>
            </a:r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and the document </a:t>
            </a:r>
            <a:r>
              <a:rPr lang="zh-CN" altLang="en-US" dirty="0">
                <a:solidFill>
                  <a:srgbClr val="000000"/>
                </a:solidFill>
                <a:latin typeface="LinLibertineT"/>
              </a:rPr>
              <a:t>𝐷 </a:t>
            </a:r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are concatenated</a:t>
            </a:r>
            <a:r>
              <a:rPr lang="zh-CN" altLang="en-US" dirty="0">
                <a:solidFill>
                  <a:srgbClr val="000000"/>
                </a:solidFill>
                <a:latin typeface="LinLibertineT"/>
              </a:rPr>
              <a:t>：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962CF3A-9136-4F0E-A713-A71FD86F2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490" y="1284300"/>
            <a:ext cx="2237592" cy="2439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9889D1-D766-4E3C-8B98-236E8C084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71" y="1691752"/>
            <a:ext cx="5085229" cy="3368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E2B39DE-58E0-4181-B75F-C3116106E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71" y="2181716"/>
            <a:ext cx="705579" cy="271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CC72329-8548-4259-B520-FA7324AD2DD2}"/>
                  </a:ext>
                </a:extLst>
              </p:cNvPr>
              <p:cNvSpPr txBox="1"/>
              <p:nvPr/>
            </p:nvSpPr>
            <p:spPr>
              <a:xfrm>
                <a:off x="1716350" y="2131544"/>
                <a:ext cx="2117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MLP</m:t>
                    </m:r>
                  </m:oMath>
                </a14:m>
                <a:r>
                  <a:rPr lang="zh-CN" altLang="en-US" dirty="0"/>
                  <a:t>（</a:t>
                </a:r>
                <a:r>
                  <a:rPr lang="en-US" altLang="zh-CN" dirty="0"/>
                  <a:t>              </a:t>
                </a:r>
                <a:r>
                  <a:rPr lang="zh-CN" altLang="en-US" dirty="0"/>
                  <a:t>）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CC72329-8548-4259-B520-FA7324AD2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350" y="2131544"/>
                <a:ext cx="2117887" cy="369332"/>
              </a:xfrm>
              <a:prstGeom prst="rect">
                <a:avLst/>
              </a:prstGeom>
              <a:blipFill>
                <a:blip r:embed="rId6"/>
                <a:stretch>
                  <a:fillRect l="-2594" t="-10000" r="-172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074611CA-4166-4DA7-BA8F-3F9C78B2D6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2506" y="2193631"/>
            <a:ext cx="692632" cy="277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E380597-C7D8-4569-AAC1-A0F31FB96FDD}"/>
                  </a:ext>
                </a:extLst>
              </p:cNvPr>
              <p:cNvSpPr txBox="1"/>
              <p:nvPr/>
            </p:nvSpPr>
            <p:spPr>
              <a:xfrm>
                <a:off x="108081" y="2615633"/>
                <a:ext cx="805140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LinLibertineT"/>
                  </a:rPr>
                  <a:t>Suppose set </a:t>
                </a:r>
                <a14:m>
                  <m:oMath xmlns:m="http://schemas.openxmlformats.org/officeDocument/2006/math">
                    <m:r>
                      <a:rPr lang="zh-CN" alt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LinLibertineT"/>
                  </a:rPr>
                  <a:t> has a higher likelihood score than </a:t>
                </a:r>
                <a14:m>
                  <m:oMath xmlns:m="http://schemas.openxmlformats.org/officeDocument/2006/math">
                    <m:r>
                      <a:rPr lang="zh-CN" alt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2 </m:t>
                    </m:r>
                    <m:r>
                      <a:rPr lang="zh-CN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effectLst/>
                    <a:latin typeface="LinLibertineT"/>
                  </a:rPr>
                  <a:t>ROP </a:t>
                </a:r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LinLibertineT"/>
                  </a:rPr>
                  <a:t>task can then be formulated by a typical pairwise loss: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E380597-C7D8-4569-AAC1-A0F31FB96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1" y="2615633"/>
                <a:ext cx="8051401" cy="646331"/>
              </a:xfrm>
              <a:prstGeom prst="rect">
                <a:avLst/>
              </a:prstGeom>
              <a:blipFill>
                <a:blip r:embed="rId8"/>
                <a:stretch>
                  <a:fillRect l="-530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B7F842DB-EE71-4380-AF0D-66A24B62F7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254" y="3335195"/>
            <a:ext cx="4501347" cy="30783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123B90B2-0103-49A1-8BFC-C13D92AE2E55}"/>
              </a:ext>
            </a:extLst>
          </p:cNvPr>
          <p:cNvSpPr txBox="1"/>
          <p:nvPr/>
        </p:nvSpPr>
        <p:spPr>
          <a:xfrm>
            <a:off x="108081" y="3797780"/>
            <a:ext cx="1080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Masked Language Modeling (MLM).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F2A1BB5-3622-45EE-B63A-B16F8285F5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574" y="4471205"/>
            <a:ext cx="5604426" cy="12123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BCDB7B06-202A-4A85-ABB0-2A6C3B6FE604}"/>
                  </a:ext>
                </a:extLst>
              </p14:cNvPr>
              <p14:cNvContentPartPr/>
              <p14:nvPr/>
            </p14:nvContentPartPr>
            <p14:xfrm>
              <a:off x="1041480" y="1009800"/>
              <a:ext cx="6509160" cy="149256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BCDB7B06-202A-4A85-ABB0-2A6C3B6FE60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2120" y="1000440"/>
                <a:ext cx="6527880" cy="15112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77CF3DF-0B0F-43AD-B164-B455EC6A6E1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56990"/>
          <a:stretch/>
        </p:blipFill>
        <p:spPr>
          <a:xfrm>
            <a:off x="7925358" y="2131544"/>
            <a:ext cx="3592458" cy="34802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C399141-63A9-4B49-A5F7-A8F53CC8DB8E}"/>
              </a:ext>
            </a:extLst>
          </p:cNvPr>
          <p:cNvSpPr txBox="1"/>
          <p:nvPr/>
        </p:nvSpPr>
        <p:spPr>
          <a:xfrm>
            <a:off x="7236120" y="5508015"/>
            <a:ext cx="5059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effectLst/>
                <a:latin typeface="NimbusRomNo9L-Medi"/>
              </a:rPr>
              <a:t>BERT: Pre-training of Deep Bidirectional Transformers for 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b="1" dirty="0">
                <a:solidFill>
                  <a:srgbClr val="FF0000"/>
                </a:solidFill>
                <a:effectLst/>
                <a:latin typeface="NimbusRomNo9L-Medi"/>
              </a:rPr>
              <a:t>Language Understanding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24BAB59-3043-43CC-8DDB-6303FB3B06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5358" y="843111"/>
            <a:ext cx="4119563" cy="1238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4E2B0B5C-08A5-4A6F-BFF2-698041417438}"/>
                  </a:ext>
                </a:extLst>
              </p14:cNvPr>
              <p14:cNvContentPartPr/>
              <p14:nvPr/>
            </p14:nvContentPartPr>
            <p14:xfrm>
              <a:off x="927000" y="1060560"/>
              <a:ext cx="10979640" cy="342936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4E2B0B5C-08A5-4A6F-BFF2-69804141743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7640" y="1051200"/>
                <a:ext cx="10998360" cy="34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718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560" y="242648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CCEA043-807A-40E7-AEBD-EBE84B7579D4}"/>
              </a:ext>
            </a:extLst>
          </p:cNvPr>
          <p:cNvSpPr txBox="1"/>
          <p:nvPr/>
        </p:nvSpPr>
        <p:spPr>
          <a:xfrm>
            <a:off x="322593" y="600271"/>
            <a:ext cx="1080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7AF27B7-B74A-44A6-B406-CA14D08530D3}"/>
              </a:ext>
            </a:extLst>
          </p:cNvPr>
          <p:cNvSpPr txBox="1"/>
          <p:nvPr/>
        </p:nvSpPr>
        <p:spPr>
          <a:xfrm>
            <a:off x="333487" y="1232074"/>
            <a:ext cx="6196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Pre-training Corpus: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E90F2FB-9B36-4AD4-957E-E090BE46ED49}"/>
              </a:ext>
            </a:extLst>
          </p:cNvPr>
          <p:cNvGrpSpPr/>
          <p:nvPr/>
        </p:nvGrpSpPr>
        <p:grpSpPr>
          <a:xfrm>
            <a:off x="1137622" y="1786933"/>
            <a:ext cx="9066005" cy="400110"/>
            <a:chOff x="1137622" y="1786933"/>
            <a:chExt cx="9066005" cy="40011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C7B7A09-2E6D-4378-9FC2-1EB594EE2EE8}"/>
                </a:ext>
              </a:extLst>
            </p:cNvPr>
            <p:cNvSpPr txBox="1"/>
            <p:nvPr/>
          </p:nvSpPr>
          <p:spPr>
            <a:xfrm>
              <a:off x="1137622" y="1802322"/>
              <a:ext cx="61479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solidFill>
                    <a:srgbClr val="000000"/>
                  </a:solidFill>
                  <a:effectLst/>
                  <a:latin typeface="LinLibertineTB"/>
                </a:rPr>
                <a:t>English Wikipedia</a:t>
              </a:r>
              <a:endParaRPr lang="zh-CN" altLang="en-US" dirty="0"/>
            </a:p>
          </p:txBody>
        </p: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E720D16E-4974-490B-BDBE-3945087F2A93}"/>
                </a:ext>
              </a:extLst>
            </p:cNvPr>
            <p:cNvCxnSpPr/>
            <p:nvPr/>
          </p:nvCxnSpPr>
          <p:spPr>
            <a:xfrm>
              <a:off x="2969111" y="1986988"/>
              <a:ext cx="10865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8464BDC-EA5E-4FC6-A1E5-246A456D11F0}"/>
                </a:ext>
              </a:extLst>
            </p:cNvPr>
            <p:cNvSpPr txBox="1"/>
            <p:nvPr/>
          </p:nvSpPr>
          <p:spPr>
            <a:xfrm>
              <a:off x="4055633" y="1786933"/>
              <a:ext cx="6147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 err="1">
                  <a:solidFill>
                    <a:srgbClr val="000000"/>
                  </a:solidFill>
                  <a:effectLst/>
                  <a:latin typeface="LinLibertineTB"/>
                </a:rPr>
                <a:t>PROP</a:t>
              </a:r>
              <a:r>
                <a:rPr lang="en-US" altLang="zh-CN" sz="800" dirty="0" err="1">
                  <a:solidFill>
                    <a:srgbClr val="000000"/>
                  </a:solidFill>
                  <a:effectLst/>
                  <a:latin typeface="LinLibertineTB"/>
                </a:rPr>
                <a:t>Wikipedia</a:t>
              </a:r>
              <a:endParaRPr lang="zh-CN" altLang="en-US" dirty="0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C22EDB5-663E-497C-BFE7-24AB566E32AC}"/>
              </a:ext>
            </a:extLst>
          </p:cNvPr>
          <p:cNvGrpSpPr/>
          <p:nvPr/>
        </p:nvGrpSpPr>
        <p:grpSpPr>
          <a:xfrm>
            <a:off x="1137622" y="2305527"/>
            <a:ext cx="11054378" cy="400110"/>
            <a:chOff x="1137622" y="2618448"/>
            <a:chExt cx="11054378" cy="400110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B4DCF5A-B47E-4D56-BB02-2DDB9FEAF2F4}"/>
                </a:ext>
              </a:extLst>
            </p:cNvPr>
            <p:cNvSpPr txBox="1"/>
            <p:nvPr/>
          </p:nvSpPr>
          <p:spPr>
            <a:xfrm>
              <a:off x="1137622" y="2633837"/>
              <a:ext cx="61479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solidFill>
                    <a:srgbClr val="000000"/>
                  </a:solidFill>
                  <a:effectLst/>
                  <a:latin typeface="LinLibertineTB"/>
                </a:rPr>
                <a:t>MS MARCO Document Ranking dataset</a:t>
              </a:r>
              <a:endParaRPr lang="zh-CN" altLang="en-US" dirty="0"/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6EFC0830-C1E7-49FA-97ED-40977D4DF55C}"/>
                </a:ext>
              </a:extLst>
            </p:cNvPr>
            <p:cNvCxnSpPr/>
            <p:nvPr/>
          </p:nvCxnSpPr>
          <p:spPr>
            <a:xfrm>
              <a:off x="4937624" y="2818503"/>
              <a:ext cx="10865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69988C8-F05D-48BB-923E-EBD4E778FE49}"/>
                </a:ext>
              </a:extLst>
            </p:cNvPr>
            <p:cNvSpPr txBox="1"/>
            <p:nvPr/>
          </p:nvSpPr>
          <p:spPr>
            <a:xfrm>
              <a:off x="6044006" y="2618448"/>
              <a:ext cx="6147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0000"/>
                  </a:solidFill>
                  <a:effectLst/>
                  <a:latin typeface="LinLibertineTB"/>
                </a:rPr>
                <a:t>PROP</a:t>
              </a:r>
              <a:r>
                <a:rPr lang="en-US" altLang="zh-CN" sz="800" dirty="0">
                  <a:solidFill>
                    <a:srgbClr val="000000"/>
                  </a:solidFill>
                  <a:effectLst/>
                  <a:latin typeface="LinLibertineTB"/>
                </a:rPr>
                <a:t>MSMARCO</a:t>
              </a:r>
              <a:r>
                <a:rPr lang="en-US" altLang="zh-CN" sz="2000" dirty="0">
                  <a:solidFill>
                    <a:srgbClr val="000000"/>
                  </a:solidFill>
                  <a:effectLst/>
                  <a:latin typeface="LinLibertineT"/>
                </a:rPr>
                <a:t>. </a:t>
              </a:r>
              <a:endParaRPr lang="zh-CN" altLang="en-US" dirty="0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6F270A27-385C-4527-BD17-3EDDB7303B71}"/>
              </a:ext>
            </a:extLst>
          </p:cNvPr>
          <p:cNvSpPr txBox="1"/>
          <p:nvPr/>
        </p:nvSpPr>
        <p:spPr>
          <a:xfrm>
            <a:off x="333487" y="2779201"/>
            <a:ext cx="6196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Downstream Dataset: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A7347B8-EF6F-4C7E-AB4D-6ED68ABE8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490" y="3461412"/>
            <a:ext cx="4980790" cy="26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7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560" y="242648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A283AE6B-E918-407B-ACF3-6F85787AFEB9}"/>
                  </a:ext>
                </a:extLst>
              </p14:cNvPr>
              <p14:cNvContentPartPr/>
              <p14:nvPr/>
            </p14:nvContentPartPr>
            <p14:xfrm>
              <a:off x="6733440" y="3529080"/>
              <a:ext cx="360" cy="36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A283AE6B-E918-407B-ACF3-6F85787AFE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4080" y="351972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4FC9C44C-DC13-4D4B-A395-9D6031F34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83" y="1570616"/>
            <a:ext cx="10237353" cy="41684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0F3E93-51C5-4653-8D44-BDBFAD4E3250}"/>
              </a:ext>
            </a:extLst>
          </p:cNvPr>
          <p:cNvSpPr txBox="1"/>
          <p:nvPr/>
        </p:nvSpPr>
        <p:spPr>
          <a:xfrm>
            <a:off x="2794299" y="3551167"/>
            <a:ext cx="48848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effectLst/>
                <a:latin typeface="LinLibertineT"/>
              </a:rPr>
              <a:t>CEDR-KNRM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C6B1D67-EDE9-485E-B0B1-2971DB605B62}"/>
              </a:ext>
            </a:extLst>
          </p:cNvPr>
          <p:cNvSpPr txBox="1"/>
          <p:nvPr/>
        </p:nvSpPr>
        <p:spPr>
          <a:xfrm>
            <a:off x="4450977" y="3572894"/>
            <a:ext cx="614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LinLibertineT"/>
              </a:rPr>
              <a:t>BERT-</a:t>
            </a:r>
            <a:r>
              <a:rPr lang="en-US" altLang="zh-CN" sz="1200" dirty="0" err="1">
                <a:solidFill>
                  <a:srgbClr val="FF0000"/>
                </a:solidFill>
                <a:latin typeface="LinLibertineT"/>
              </a:rPr>
              <a:t>maxP</a:t>
            </a:r>
            <a:endParaRPr lang="zh-CN" altLang="en-US" sz="1200" dirty="0">
              <a:solidFill>
                <a:srgbClr val="FF0000"/>
              </a:solidFill>
              <a:latin typeface="LinLibertine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DBD62BB-B235-4345-83D7-6FA25FDCB681}"/>
              </a:ext>
            </a:extLst>
          </p:cNvPr>
          <p:cNvSpPr txBox="1"/>
          <p:nvPr/>
        </p:nvSpPr>
        <p:spPr>
          <a:xfrm>
            <a:off x="6376310" y="3569762"/>
            <a:ext cx="614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LinLibertineT"/>
              </a:rPr>
              <a:t>NWT</a:t>
            </a:r>
            <a:endParaRPr lang="zh-CN" altLang="en-US" sz="1200" dirty="0">
              <a:solidFill>
                <a:srgbClr val="FF0000"/>
              </a:solidFill>
              <a:latin typeface="LinLibertine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6BCE63E-A7BD-4511-89DE-EBFDF9E5D28E}"/>
              </a:ext>
            </a:extLst>
          </p:cNvPr>
          <p:cNvSpPr txBox="1"/>
          <p:nvPr/>
        </p:nvSpPr>
        <p:spPr>
          <a:xfrm>
            <a:off x="7908629" y="3526727"/>
            <a:ext cx="6244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>
                <a:solidFill>
                  <a:srgbClr val="FF0000"/>
                </a:solidFill>
                <a:latin typeface="LinLibertineT"/>
              </a:rPr>
              <a:t>HiNT</a:t>
            </a:r>
            <a:endParaRPr lang="zh-CN" altLang="en-US" sz="1200" dirty="0">
              <a:solidFill>
                <a:srgbClr val="FF0000"/>
              </a:solidFill>
              <a:latin typeface="LinLibertine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70B5619-4FCE-4E1C-A53D-CB002BD6CE41}"/>
              </a:ext>
            </a:extLst>
          </p:cNvPr>
          <p:cNvSpPr txBox="1"/>
          <p:nvPr/>
        </p:nvSpPr>
        <p:spPr>
          <a:xfrm>
            <a:off x="9679776" y="3548454"/>
            <a:ext cx="6244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>
                <a:solidFill>
                  <a:srgbClr val="FF0000"/>
                </a:solidFill>
                <a:latin typeface="LinLibertineT"/>
              </a:rPr>
              <a:t>HiNT</a:t>
            </a:r>
            <a:endParaRPr lang="zh-CN" altLang="en-US" sz="1200" dirty="0">
              <a:solidFill>
                <a:srgbClr val="FF0000"/>
              </a:solidFill>
              <a:latin typeface="LinLibertine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8615CA46-7114-4ADC-B1F5-5F9A2B5FD399}"/>
                  </a:ext>
                </a:extLst>
              </p14:cNvPr>
              <p14:cNvContentPartPr/>
              <p14:nvPr/>
            </p14:nvContentPartPr>
            <p14:xfrm>
              <a:off x="1035000" y="2463840"/>
              <a:ext cx="2788200" cy="2940480"/>
            </p14:xfrm>
          </p:contentPart>
        </mc:Choice>
        <mc:Fallback xmlns=""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8615CA46-7114-4ADC-B1F5-5F9A2B5FD3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5640" y="2454480"/>
                <a:ext cx="2806920" cy="29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745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560" y="242648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A283AE6B-E918-407B-ACF3-6F85787AFEB9}"/>
                  </a:ext>
                </a:extLst>
              </p14:cNvPr>
              <p14:cNvContentPartPr/>
              <p14:nvPr/>
            </p14:nvContentPartPr>
            <p14:xfrm>
              <a:off x="6733440" y="3529080"/>
              <a:ext cx="360" cy="36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A283AE6B-E918-407B-ACF3-6F85787AFE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4080" y="351972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EE92A40-7903-45BE-A12F-EC4BB8080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246" y="1660376"/>
            <a:ext cx="62579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7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</TotalTime>
  <Words>462</Words>
  <Application>Microsoft Office PowerPoint</Application>
  <PresentationFormat>宽屏</PresentationFormat>
  <Paragraphs>94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LinLibertineT</vt:lpstr>
      <vt:lpstr>LinLibertineTB</vt:lpstr>
      <vt:lpstr>NimbusRomNo9L-Medi</vt:lpstr>
      <vt:lpstr>等线</vt:lpstr>
      <vt:lpstr>黑体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Methods</vt:lpstr>
      <vt:lpstr>Methods</vt:lpstr>
      <vt:lpstr>Methods</vt:lpstr>
      <vt:lpstr>Experiments </vt:lpstr>
      <vt:lpstr>Experiments </vt:lpstr>
      <vt:lpstr>Experiments </vt:lpstr>
      <vt:lpstr>Experiments </vt:lpstr>
      <vt:lpstr>Experiments </vt:lpstr>
      <vt:lpstr>Experiments </vt:lpstr>
      <vt:lpstr>Conclusion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L.L</cp:lastModifiedBy>
  <cp:revision>1828</cp:revision>
  <dcterms:created xsi:type="dcterms:W3CDTF">2017-04-22T07:59:00Z</dcterms:created>
  <dcterms:modified xsi:type="dcterms:W3CDTF">2021-04-27T14:22:44Z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